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8" r:id="rId3"/>
    <p:sldId id="265" r:id="rId4"/>
    <p:sldId id="266" r:id="rId5"/>
    <p:sldId id="263" r:id="rId6"/>
    <p:sldId id="264" r:id="rId7"/>
    <p:sldId id="257" r:id="rId8"/>
    <p:sldId id="258" r:id="rId9"/>
    <p:sldId id="259" r:id="rId10"/>
    <p:sldId id="260" r:id="rId11"/>
    <p:sldId id="261" r:id="rId12"/>
    <p:sldId id="262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0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4ACD3-1306-A746-AD7F-F6F2A62F4D60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05A1C-D748-6543-86CB-B057A8296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25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05A1C-D748-6543-86CB-B057A82966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5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Effects of Bullying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69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Carney and </a:t>
            </a:r>
            <a:r>
              <a:rPr lang="en-US" dirty="0" err="1" smtClean="0"/>
              <a:t>Hazler</a:t>
            </a:r>
            <a:r>
              <a:rPr lang="en-US" dirty="0" smtClean="0"/>
              <a:t> (2007) Bullying, cortisol, and humans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94 sixth grade students between the age of 9 and 14 were studied. </a:t>
            </a:r>
          </a:p>
          <a:p>
            <a:r>
              <a:rPr lang="en-US" dirty="0" smtClean="0"/>
              <a:t>Their saliva was studied (to measure cortisol levels) as wells as questionnaires which asked about their experience of being bullied or watching someone begin bullied. </a:t>
            </a:r>
          </a:p>
          <a:p>
            <a:r>
              <a:rPr lang="en-US" dirty="0" smtClean="0"/>
              <a:t>Cortisol levels were measured in the morning as well as just before lunchtime.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725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Findings: Bullying does increase cortisol levels but those who experienced long-term bullying have low levels of cortisol. </a:t>
            </a:r>
          </a:p>
          <a:p>
            <a:r>
              <a:rPr lang="en-US" dirty="0" smtClean="0"/>
              <a:t>This condition is linked with chronic fatigue, pain, and PTSD.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217" y="3620097"/>
            <a:ext cx="2872969" cy="313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241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Mynard</a:t>
            </a:r>
            <a:r>
              <a:rPr lang="en-US" dirty="0" smtClean="0"/>
              <a:t> et al. (2000) Bullying and PTSD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effects of bullying on mental health was studied on 331 adolescent students in England. </a:t>
            </a:r>
          </a:p>
          <a:p>
            <a:r>
              <a:rPr lang="en-US" dirty="0"/>
              <a:t>Findings: </a:t>
            </a:r>
            <a:r>
              <a:rPr lang="en-US" dirty="0" smtClean="0"/>
              <a:t>40</a:t>
            </a:r>
            <a:r>
              <a:rPr lang="en-US" dirty="0"/>
              <a:t>% of the students had experienced some kinds of bullying during their schooling. Social exclusion was most likely to lead to PTSD.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150" y="4132463"/>
            <a:ext cx="3238500" cy="2501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733" y="4151137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69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Wang et al. (2010) Which is worse</a:t>
            </a:r>
            <a:r>
              <a:rPr lang="en-US" smtClean="0"/>
              <a:t>-cyber or </a:t>
            </a:r>
            <a:r>
              <a:rPr lang="en-US" dirty="0" smtClean="0"/>
              <a:t>face to face bullying?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91826"/>
            <a:ext cx="7313613" cy="4056062"/>
          </a:xfrm>
        </p:spPr>
        <p:txBody>
          <a:bodyPr/>
          <a:lstStyle/>
          <a:p>
            <a:r>
              <a:rPr lang="en-US" dirty="0" smtClean="0"/>
              <a:t>Victims of cyber bullying had higher levels of depression than victims of face to face bullying. </a:t>
            </a:r>
          </a:p>
          <a:p>
            <a:r>
              <a:rPr lang="en-US" dirty="0" smtClean="0"/>
              <a:t>Cyber bullying seems to be particularly hurtful because victims do not know how many people have seen it.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4037589"/>
            <a:ext cx="35687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155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categories of bullying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</a:t>
            </a:r>
            <a:r>
              <a:rPr lang="en-US" dirty="0"/>
              <a:t>victimization</a:t>
            </a:r>
          </a:p>
          <a:p>
            <a:r>
              <a:rPr lang="en-US" dirty="0"/>
              <a:t>Verbal victimization</a:t>
            </a:r>
          </a:p>
          <a:p>
            <a:r>
              <a:rPr lang="en-US" dirty="0"/>
              <a:t>Social exclusion (exclusion from peer group)</a:t>
            </a:r>
          </a:p>
          <a:p>
            <a:r>
              <a:rPr lang="en-US" dirty="0"/>
              <a:t>Attacks on property (damaging mobile phone, backpack,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221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Hatred in the Hallways </a:t>
            </a:r>
            <a:r>
              <a:rPr lang="en-US" dirty="0" smtClean="0"/>
              <a:t>(2001) </a:t>
            </a:r>
            <a:r>
              <a:rPr lang="en-US" sz="3200" dirty="0" smtClean="0"/>
              <a:t>The bullying of gay and lesbian students in the US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Gay and lesbian students are 2 to 3 times more likely to attempt suicide than heterosexual young people. Suicide is the leading cause of death amongst gay and lesbian teens. </a:t>
            </a:r>
          </a:p>
          <a:p>
            <a:r>
              <a:rPr lang="en-US" dirty="0" smtClean="0"/>
              <a:t>28% of gay and lesbian high-schools students dropped out of school because of harassment regarding their sexual orientation. </a:t>
            </a:r>
          </a:p>
          <a:p>
            <a:r>
              <a:rPr lang="en-US" dirty="0" smtClean="0"/>
              <a:t>45% of gay males and 20% of lesbians report having been bullied in high school as a result of their social orientation.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020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26% of gay and lesbian  youths report leaving home due to conflicts with their families over their sexual orientation. </a:t>
            </a:r>
          </a:p>
          <a:p>
            <a:r>
              <a:rPr lang="en-US" dirty="0" smtClean="0"/>
              <a:t>53% of students report hearing homophobic comments made by school staff.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425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Snyder (2003) Are bullied victims more angry or depressed?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longitudinal study observing 266 children from kindergarten to elementary school interacting on the playground was conducted.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837" y="3174568"/>
            <a:ext cx="5061668" cy="335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434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Findings: Boys who had experienced bullying were more likely to become depressed and demonstrate antisocial </a:t>
            </a:r>
            <a:r>
              <a:rPr lang="en-US" dirty="0" err="1" smtClean="0"/>
              <a:t>behaviour</a:t>
            </a:r>
            <a:r>
              <a:rPr lang="en-US" dirty="0" smtClean="0"/>
              <a:t>. Being aggressive back may be a short term symptom but in the long term, it increased the risk of being victimized by peers.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127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Olweus</a:t>
            </a:r>
            <a:r>
              <a:rPr lang="en-US" dirty="0" smtClean="0"/>
              <a:t> (1992) Effects of bullying on its victims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5730185"/>
              </p:ext>
            </p:extLst>
          </p:nvPr>
        </p:nvGraphicFramePr>
        <p:xfrm>
          <a:off x="914400" y="1735138"/>
          <a:ext cx="7313614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6807"/>
                <a:gridCol w="36568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Short</a:t>
                      </a:r>
                      <a:r>
                        <a:rPr lang="en-US" sz="2800" baseline="0" dirty="0" smtClean="0"/>
                        <a:t>-term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Long-term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Anger</a:t>
                      </a:r>
                    </a:p>
                    <a:p>
                      <a:r>
                        <a:rPr lang="en-US" sz="2800" dirty="0" smtClean="0"/>
                        <a:t>Depression</a:t>
                      </a:r>
                      <a:r>
                        <a:rPr lang="en-US" sz="2800" baseline="0" dirty="0" smtClean="0"/>
                        <a:t> </a:t>
                      </a:r>
                    </a:p>
                    <a:p>
                      <a:r>
                        <a:rPr lang="en-US" sz="2800" baseline="0" dirty="0" smtClean="0"/>
                        <a:t>Higher rate of illness</a:t>
                      </a:r>
                    </a:p>
                    <a:p>
                      <a:r>
                        <a:rPr lang="en-US" sz="2800" baseline="0" dirty="0" smtClean="0"/>
                        <a:t>Lower grades </a:t>
                      </a:r>
                    </a:p>
                    <a:p>
                      <a:r>
                        <a:rPr lang="en-US" sz="2800" baseline="0" dirty="0" smtClean="0"/>
                        <a:t>Suicidal thoughts and feelings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Lingering</a:t>
                      </a:r>
                      <a:r>
                        <a:rPr lang="en-US" sz="2800" baseline="0" dirty="0" smtClean="0"/>
                        <a:t> feelings of anger and bitterness</a:t>
                      </a:r>
                    </a:p>
                    <a:p>
                      <a:r>
                        <a:rPr lang="en-US" sz="2800" baseline="0" dirty="0" smtClean="0"/>
                        <a:t>Difficulty trusting people</a:t>
                      </a:r>
                    </a:p>
                    <a:p>
                      <a:r>
                        <a:rPr lang="en-US" sz="2800" baseline="0" dirty="0" smtClean="0"/>
                        <a:t>Fear/avoidance of new social situations</a:t>
                      </a:r>
                    </a:p>
                    <a:p>
                      <a:r>
                        <a:rPr lang="en-US" sz="2800" baseline="0" dirty="0" smtClean="0"/>
                        <a:t>Increased tendency to be a loner</a:t>
                      </a:r>
                    </a:p>
                    <a:p>
                      <a:r>
                        <a:rPr lang="en-US" sz="2800" baseline="0" dirty="0" smtClean="0"/>
                        <a:t>Low self-esteem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2820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Delville</a:t>
            </a:r>
            <a:r>
              <a:rPr lang="en-US" dirty="0" smtClean="0"/>
              <a:t> (2002) Bullying and Hamsters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Male pubescent hamsters were placed for an hour a day for 2 weeks into an adult hamster’s cage.</a:t>
            </a:r>
          </a:p>
          <a:p>
            <a:r>
              <a:rPr lang="en-US" dirty="0" smtClean="0"/>
              <a:t>The older hamsters responded with hostility to the adolescent males, biting and chasing them.</a:t>
            </a:r>
          </a:p>
          <a:p>
            <a:r>
              <a:rPr lang="en-US" dirty="0" smtClean="0"/>
              <a:t>A control group of adolescent male hamsters were simply placed in an empty, unfamiliar cage for one hour a day for 2 weeks. 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493" y="4660598"/>
            <a:ext cx="35560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190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Findings: Cortisol, a stress hormone was high on the first day for both groups of hamsters. However, it remained high for the bullied hamsters.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059" y="3273259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292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408</TotalTime>
  <Words>595</Words>
  <Application>Microsoft Macintosh PowerPoint</Application>
  <PresentationFormat>On-screen Show (4:3)</PresentationFormat>
  <Paragraphs>46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Inkwell</vt:lpstr>
      <vt:lpstr>Effects of Bullying </vt:lpstr>
      <vt:lpstr>The 4 categories of bullying</vt:lpstr>
      <vt:lpstr>Hatred in the Hallways (2001) The bullying of gay and lesbian students in the US</vt:lpstr>
      <vt:lpstr>PowerPoint Presentation</vt:lpstr>
      <vt:lpstr>Snyder (2003) Are bullied victims more angry or depressed? </vt:lpstr>
      <vt:lpstr>PowerPoint Presentation</vt:lpstr>
      <vt:lpstr>Olweus (1992) Effects of bullying on its victims</vt:lpstr>
      <vt:lpstr>Delville (2002) Bullying and Hamsters</vt:lpstr>
      <vt:lpstr>PowerPoint Presentation</vt:lpstr>
      <vt:lpstr>Carney and Hazler (2007) Bullying, cortisol, and humans</vt:lpstr>
      <vt:lpstr>PowerPoint Presentation</vt:lpstr>
      <vt:lpstr>Mynard et al. (2000) Bullying and PTSD</vt:lpstr>
      <vt:lpstr>Wang et al. (2010) Which is worse-cyber or face to face bullying?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Bullying </dc:title>
  <dc:creator>Microsoft Office User</dc:creator>
  <cp:lastModifiedBy>Microsoft Office User</cp:lastModifiedBy>
  <cp:revision>7</cp:revision>
  <dcterms:created xsi:type="dcterms:W3CDTF">2013-03-19T19:18:53Z</dcterms:created>
  <dcterms:modified xsi:type="dcterms:W3CDTF">2013-03-20T14:51:10Z</dcterms:modified>
</cp:coreProperties>
</file>